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9" r:id="rId2"/>
    <p:sldId id="262" r:id="rId3"/>
    <p:sldId id="261" r:id="rId4"/>
    <p:sldId id="276" r:id="rId5"/>
    <p:sldId id="272" r:id="rId6"/>
    <p:sldId id="273" r:id="rId7"/>
    <p:sldId id="274" r:id="rId8"/>
    <p:sldId id="275" r:id="rId9"/>
    <p:sldId id="265" r:id="rId10"/>
    <p:sldId id="260" r:id="rId11"/>
  </p:sldIdLst>
  <p:sldSz cx="9539288" cy="719931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0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рина" initials="М" lastIdx="0" clrIdx="0">
    <p:extLst>
      <p:ext uri="{19B8F6BF-5375-455C-9EA6-DF929625EA0E}">
        <p15:presenceInfo xmlns:p15="http://schemas.microsoft.com/office/powerpoint/2012/main" userId="Мар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55" autoAdjust="0"/>
  </p:normalViewPr>
  <p:slideViewPr>
    <p:cSldViewPr snapToGrid="0">
      <p:cViewPr varScale="1">
        <p:scale>
          <a:sx n="110" d="100"/>
          <a:sy n="110" d="100"/>
        </p:scale>
        <p:origin x="1548" y="108"/>
      </p:cViewPr>
      <p:guideLst>
        <p:guide orient="horz" pos="2267"/>
        <p:guide pos="30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7DEE7-0D54-43A4-AAEF-ADB41B2652DE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57288" y="685800"/>
            <a:ext cx="4543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7C9A6-E6CD-43BF-ADB2-8DC441BC06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DA05654-C752-4859-B75E-4268302AC70D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DA05654-C752-4859-B75E-4268302AC70D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718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5447" y="1178222"/>
            <a:ext cx="8108395" cy="2506427"/>
          </a:xfrm>
        </p:spPr>
        <p:txBody>
          <a:bodyPr anchor="b"/>
          <a:lstStyle>
            <a:lvl1pPr algn="ctr">
              <a:defRPr sz="625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2411" y="3781306"/>
            <a:ext cx="7154466" cy="1738167"/>
          </a:xfrm>
        </p:spPr>
        <p:txBody>
          <a:bodyPr/>
          <a:lstStyle>
            <a:lvl1pPr marL="0" indent="0" algn="ctr">
              <a:buNone/>
              <a:defRPr sz="2504"/>
            </a:lvl1pPr>
            <a:lvl2pPr marL="476951" indent="0" algn="ctr">
              <a:buNone/>
              <a:defRPr sz="2086"/>
            </a:lvl2pPr>
            <a:lvl3pPr marL="953902" indent="0" algn="ctr">
              <a:buNone/>
              <a:defRPr sz="1878"/>
            </a:lvl3pPr>
            <a:lvl4pPr marL="1430853" indent="0" algn="ctr">
              <a:buNone/>
              <a:defRPr sz="1669"/>
            </a:lvl4pPr>
            <a:lvl5pPr marL="1907804" indent="0" algn="ctr">
              <a:buNone/>
              <a:defRPr sz="1669"/>
            </a:lvl5pPr>
            <a:lvl6pPr marL="2384755" indent="0" algn="ctr">
              <a:buNone/>
              <a:defRPr sz="1669"/>
            </a:lvl6pPr>
            <a:lvl7pPr marL="2861706" indent="0" algn="ctr">
              <a:buNone/>
              <a:defRPr sz="1669"/>
            </a:lvl7pPr>
            <a:lvl8pPr marL="3338657" indent="0" algn="ctr">
              <a:buNone/>
              <a:defRPr sz="1669"/>
            </a:lvl8pPr>
            <a:lvl9pPr marL="3815608" indent="0" algn="ctr">
              <a:buNone/>
              <a:defRPr sz="1669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47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16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553" y="383297"/>
            <a:ext cx="205690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826" y="383297"/>
            <a:ext cx="6051486" cy="610108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7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58" y="1794831"/>
            <a:ext cx="8227636" cy="2994714"/>
          </a:xfrm>
        </p:spPr>
        <p:txBody>
          <a:bodyPr anchor="b"/>
          <a:lstStyle>
            <a:lvl1pPr>
              <a:defRPr sz="625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58" y="4817876"/>
            <a:ext cx="8227636" cy="1574849"/>
          </a:xfrm>
        </p:spPr>
        <p:txBody>
          <a:bodyPr/>
          <a:lstStyle>
            <a:lvl1pPr marL="0" indent="0">
              <a:buNone/>
              <a:defRPr sz="2504">
                <a:solidFill>
                  <a:schemeClr val="tx1"/>
                </a:solidFill>
              </a:defRPr>
            </a:lvl1pPr>
            <a:lvl2pPr marL="476951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2pPr>
            <a:lvl3pPr marL="953902" indent="0">
              <a:buNone/>
              <a:defRPr sz="1878">
                <a:solidFill>
                  <a:schemeClr val="tx1">
                    <a:tint val="75000"/>
                  </a:schemeClr>
                </a:solidFill>
              </a:defRPr>
            </a:lvl3pPr>
            <a:lvl4pPr marL="1430853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4pPr>
            <a:lvl5pPr marL="1907804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5pPr>
            <a:lvl6pPr marL="2384755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6pPr>
            <a:lvl7pPr marL="2861706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7pPr>
            <a:lvl8pPr marL="3338657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8pPr>
            <a:lvl9pPr marL="3815608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656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826" y="1916484"/>
            <a:ext cx="4054197" cy="45678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9265" y="1916484"/>
            <a:ext cx="4054197" cy="45678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662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068" y="383299"/>
            <a:ext cx="8227636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070" y="1764832"/>
            <a:ext cx="4035565" cy="864917"/>
          </a:xfrm>
        </p:spPr>
        <p:txBody>
          <a:bodyPr anchor="b"/>
          <a:lstStyle>
            <a:lvl1pPr marL="0" indent="0">
              <a:buNone/>
              <a:defRPr sz="2504" b="1"/>
            </a:lvl1pPr>
            <a:lvl2pPr marL="476951" indent="0">
              <a:buNone/>
              <a:defRPr sz="2086" b="1"/>
            </a:lvl2pPr>
            <a:lvl3pPr marL="953902" indent="0">
              <a:buNone/>
              <a:defRPr sz="1878" b="1"/>
            </a:lvl3pPr>
            <a:lvl4pPr marL="1430853" indent="0">
              <a:buNone/>
              <a:defRPr sz="1669" b="1"/>
            </a:lvl4pPr>
            <a:lvl5pPr marL="1907804" indent="0">
              <a:buNone/>
              <a:defRPr sz="1669" b="1"/>
            </a:lvl5pPr>
            <a:lvl6pPr marL="2384755" indent="0">
              <a:buNone/>
              <a:defRPr sz="1669" b="1"/>
            </a:lvl6pPr>
            <a:lvl7pPr marL="2861706" indent="0">
              <a:buNone/>
              <a:defRPr sz="1669" b="1"/>
            </a:lvl7pPr>
            <a:lvl8pPr marL="3338657" indent="0">
              <a:buNone/>
              <a:defRPr sz="1669" b="1"/>
            </a:lvl8pPr>
            <a:lvl9pPr marL="3815608" indent="0">
              <a:buNone/>
              <a:defRPr sz="166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070" y="2629749"/>
            <a:ext cx="4035565" cy="386796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9265" y="1764832"/>
            <a:ext cx="4055440" cy="864917"/>
          </a:xfrm>
        </p:spPr>
        <p:txBody>
          <a:bodyPr anchor="b"/>
          <a:lstStyle>
            <a:lvl1pPr marL="0" indent="0">
              <a:buNone/>
              <a:defRPr sz="2504" b="1"/>
            </a:lvl1pPr>
            <a:lvl2pPr marL="476951" indent="0">
              <a:buNone/>
              <a:defRPr sz="2086" b="1"/>
            </a:lvl2pPr>
            <a:lvl3pPr marL="953902" indent="0">
              <a:buNone/>
              <a:defRPr sz="1878" b="1"/>
            </a:lvl3pPr>
            <a:lvl4pPr marL="1430853" indent="0">
              <a:buNone/>
              <a:defRPr sz="1669" b="1"/>
            </a:lvl4pPr>
            <a:lvl5pPr marL="1907804" indent="0">
              <a:buNone/>
              <a:defRPr sz="1669" b="1"/>
            </a:lvl5pPr>
            <a:lvl6pPr marL="2384755" indent="0">
              <a:buNone/>
              <a:defRPr sz="1669" b="1"/>
            </a:lvl6pPr>
            <a:lvl7pPr marL="2861706" indent="0">
              <a:buNone/>
              <a:defRPr sz="1669" b="1"/>
            </a:lvl7pPr>
            <a:lvl8pPr marL="3338657" indent="0">
              <a:buNone/>
              <a:defRPr sz="1669" b="1"/>
            </a:lvl8pPr>
            <a:lvl9pPr marL="3815608" indent="0">
              <a:buNone/>
              <a:defRPr sz="166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9265" y="2629749"/>
            <a:ext cx="4055440" cy="386796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84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0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068" y="479954"/>
            <a:ext cx="3076669" cy="1679840"/>
          </a:xfrm>
        </p:spPr>
        <p:txBody>
          <a:bodyPr anchor="b"/>
          <a:lstStyle>
            <a:lvl1pPr>
              <a:defRPr sz="333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5440" y="1036570"/>
            <a:ext cx="4829265" cy="5116178"/>
          </a:xfrm>
        </p:spPr>
        <p:txBody>
          <a:bodyPr/>
          <a:lstStyle>
            <a:lvl1pPr>
              <a:defRPr sz="3338"/>
            </a:lvl1pPr>
            <a:lvl2pPr>
              <a:defRPr sz="2921"/>
            </a:lvl2pPr>
            <a:lvl3pPr>
              <a:defRPr sz="2504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7068" y="2159794"/>
            <a:ext cx="3076669" cy="4001285"/>
          </a:xfrm>
        </p:spPr>
        <p:txBody>
          <a:bodyPr/>
          <a:lstStyle>
            <a:lvl1pPr marL="0" indent="0">
              <a:buNone/>
              <a:defRPr sz="1669"/>
            </a:lvl1pPr>
            <a:lvl2pPr marL="476951" indent="0">
              <a:buNone/>
              <a:defRPr sz="1460"/>
            </a:lvl2pPr>
            <a:lvl3pPr marL="953902" indent="0">
              <a:buNone/>
              <a:defRPr sz="1252"/>
            </a:lvl3pPr>
            <a:lvl4pPr marL="1430853" indent="0">
              <a:buNone/>
              <a:defRPr sz="1043"/>
            </a:lvl4pPr>
            <a:lvl5pPr marL="1907804" indent="0">
              <a:buNone/>
              <a:defRPr sz="1043"/>
            </a:lvl5pPr>
            <a:lvl6pPr marL="2384755" indent="0">
              <a:buNone/>
              <a:defRPr sz="1043"/>
            </a:lvl6pPr>
            <a:lvl7pPr marL="2861706" indent="0">
              <a:buNone/>
              <a:defRPr sz="1043"/>
            </a:lvl7pPr>
            <a:lvl8pPr marL="3338657" indent="0">
              <a:buNone/>
              <a:defRPr sz="1043"/>
            </a:lvl8pPr>
            <a:lvl9pPr marL="3815608" indent="0">
              <a:buNone/>
              <a:defRPr sz="104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21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068" y="479954"/>
            <a:ext cx="3076669" cy="1679840"/>
          </a:xfrm>
        </p:spPr>
        <p:txBody>
          <a:bodyPr anchor="b"/>
          <a:lstStyle>
            <a:lvl1pPr>
              <a:defRPr sz="333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55440" y="1036570"/>
            <a:ext cx="4829265" cy="5116178"/>
          </a:xfrm>
        </p:spPr>
        <p:txBody>
          <a:bodyPr anchor="t"/>
          <a:lstStyle>
            <a:lvl1pPr marL="0" indent="0">
              <a:buNone/>
              <a:defRPr sz="3338"/>
            </a:lvl1pPr>
            <a:lvl2pPr marL="476951" indent="0">
              <a:buNone/>
              <a:defRPr sz="2921"/>
            </a:lvl2pPr>
            <a:lvl3pPr marL="953902" indent="0">
              <a:buNone/>
              <a:defRPr sz="2504"/>
            </a:lvl3pPr>
            <a:lvl4pPr marL="1430853" indent="0">
              <a:buNone/>
              <a:defRPr sz="2086"/>
            </a:lvl4pPr>
            <a:lvl5pPr marL="1907804" indent="0">
              <a:buNone/>
              <a:defRPr sz="2086"/>
            </a:lvl5pPr>
            <a:lvl6pPr marL="2384755" indent="0">
              <a:buNone/>
              <a:defRPr sz="2086"/>
            </a:lvl6pPr>
            <a:lvl7pPr marL="2861706" indent="0">
              <a:buNone/>
              <a:defRPr sz="2086"/>
            </a:lvl7pPr>
            <a:lvl8pPr marL="3338657" indent="0">
              <a:buNone/>
              <a:defRPr sz="2086"/>
            </a:lvl8pPr>
            <a:lvl9pPr marL="3815608" indent="0">
              <a:buNone/>
              <a:defRPr sz="208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7068" y="2159794"/>
            <a:ext cx="3076669" cy="4001285"/>
          </a:xfrm>
        </p:spPr>
        <p:txBody>
          <a:bodyPr/>
          <a:lstStyle>
            <a:lvl1pPr marL="0" indent="0">
              <a:buNone/>
              <a:defRPr sz="1669"/>
            </a:lvl1pPr>
            <a:lvl2pPr marL="476951" indent="0">
              <a:buNone/>
              <a:defRPr sz="1460"/>
            </a:lvl2pPr>
            <a:lvl3pPr marL="953902" indent="0">
              <a:buNone/>
              <a:defRPr sz="1252"/>
            </a:lvl3pPr>
            <a:lvl4pPr marL="1430853" indent="0">
              <a:buNone/>
              <a:defRPr sz="1043"/>
            </a:lvl4pPr>
            <a:lvl5pPr marL="1907804" indent="0">
              <a:buNone/>
              <a:defRPr sz="1043"/>
            </a:lvl5pPr>
            <a:lvl6pPr marL="2384755" indent="0">
              <a:buNone/>
              <a:defRPr sz="1043"/>
            </a:lvl6pPr>
            <a:lvl7pPr marL="2861706" indent="0">
              <a:buNone/>
              <a:defRPr sz="1043"/>
            </a:lvl7pPr>
            <a:lvl8pPr marL="3338657" indent="0">
              <a:buNone/>
              <a:defRPr sz="1043"/>
            </a:lvl8pPr>
            <a:lvl9pPr marL="3815608" indent="0">
              <a:buNone/>
              <a:defRPr sz="104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92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5826" y="383299"/>
            <a:ext cx="822763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826" y="1916484"/>
            <a:ext cx="822763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826" y="6672698"/>
            <a:ext cx="21463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9541-73C6-4F5F-99B6-17682C29EDD9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9889" y="6672698"/>
            <a:ext cx="321951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37122" y="6672698"/>
            <a:ext cx="21463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BF098-A596-4A58-A4D8-C804970059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96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53902" rtl="0" eaLnBrk="1" latinLnBrk="0" hangingPunct="1">
        <a:lnSpc>
          <a:spcPct val="90000"/>
        </a:lnSpc>
        <a:spcBef>
          <a:spcPct val="0"/>
        </a:spcBef>
        <a:buNone/>
        <a:defRPr sz="4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476" indent="-238476" algn="l" defTabSz="953902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2921" kern="1200">
          <a:solidFill>
            <a:schemeClr val="tx1"/>
          </a:solidFill>
          <a:latin typeface="+mn-lt"/>
          <a:ea typeface="+mn-ea"/>
          <a:cs typeface="+mn-cs"/>
        </a:defRPr>
      </a:lvl1pPr>
      <a:lvl2pPr marL="715427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2504" kern="1200">
          <a:solidFill>
            <a:schemeClr val="tx1"/>
          </a:solidFill>
          <a:latin typeface="+mn-lt"/>
          <a:ea typeface="+mn-ea"/>
          <a:cs typeface="+mn-cs"/>
        </a:defRPr>
      </a:lvl2pPr>
      <a:lvl3pPr marL="1192378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3pPr>
      <a:lvl4pPr marL="1669329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4pPr>
      <a:lvl5pPr marL="2146280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5pPr>
      <a:lvl6pPr marL="2623231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6pPr>
      <a:lvl7pPr marL="3100182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7pPr>
      <a:lvl8pPr marL="3577133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8pPr>
      <a:lvl9pPr marL="4054084" indent="-238476" algn="l" defTabSz="953902" rtl="0" eaLnBrk="1" latinLnBrk="0" hangingPunct="1">
        <a:lnSpc>
          <a:spcPct val="90000"/>
        </a:lnSpc>
        <a:spcBef>
          <a:spcPts val="522"/>
        </a:spcBef>
        <a:buFont typeface="Arial" panose="020B0604020202020204" pitchFamily="34" charset="0"/>
        <a:buChar char="•"/>
        <a:defRPr sz="18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1pPr>
      <a:lvl2pPr marL="476951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2pPr>
      <a:lvl3pPr marL="953902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3pPr>
      <a:lvl4pPr marL="1430853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4pPr>
      <a:lvl5pPr marL="1907804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5pPr>
      <a:lvl6pPr marL="2384755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6pPr>
      <a:lvl7pPr marL="2861706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7pPr>
      <a:lvl8pPr marL="3338657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8pPr>
      <a:lvl9pPr marL="3815608" algn="l" defTabSz="953902" rtl="0" eaLnBrk="1" latinLnBrk="0" hangingPunct="1">
        <a:defRPr sz="18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slide" Target="slide8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7.xml"/><Relationship Id="rId10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slide" Target="slide8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7.xml"/><Relationship Id="rId10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" t="15000" r="1000" b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4741" y="2696978"/>
            <a:ext cx="8273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2558" y="0"/>
            <a:ext cx="8865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«Ярмарка подвижных и</a:t>
            </a:r>
            <a:r>
              <a:rPr lang="ru-RU" sz="4800" b="1" dirty="0" smtClean="0">
                <a:ln w="12700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гр народов России»</a:t>
            </a:r>
            <a:endParaRPr lang="ru-RU" sz="2800" b="1" dirty="0">
              <a:ln w="12700" cmpd="sng">
                <a:noFill/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1736" y="6458863"/>
            <a:ext cx="5297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воспитатель МДОАУ «Детский сад № 10»</a:t>
            </a:r>
          </a:p>
          <a:p>
            <a:pPr algn="r">
              <a:defRPr/>
            </a:pP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Крепина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Юлия Сергеевна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7566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2000" r="4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151" y="385294"/>
            <a:ext cx="8064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i="1" cap="all" dirty="0">
                <a:solidFill>
                  <a:srgbClr val="00B0F0"/>
                </a:solidFill>
              </a:rPr>
              <a:t>НАРОДЫ РОССИИ</a:t>
            </a:r>
            <a:endParaRPr lang="ru-RU" sz="7200" b="1" cap="all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09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91" y="200359"/>
            <a:ext cx="8634164" cy="6278644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099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 l="35059" r="37204" b="66267"/>
          <a:stretch>
            <a:fillRect/>
          </a:stretch>
        </p:blipFill>
        <p:spPr bwMode="auto">
          <a:xfrm>
            <a:off x="2981623" y="1456529"/>
            <a:ext cx="861186" cy="13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 r="66124" b="66550"/>
          <a:stretch>
            <a:fillRect/>
          </a:stretch>
        </p:blipFill>
        <p:spPr bwMode="auto">
          <a:xfrm>
            <a:off x="3431494" y="3454671"/>
            <a:ext cx="1051641" cy="130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/>
          <a:srcRect l="64423" t="3529" b="65985"/>
          <a:stretch>
            <a:fillRect/>
          </a:stretch>
        </p:blipFill>
        <p:spPr bwMode="auto">
          <a:xfrm>
            <a:off x="3976361" y="2109799"/>
            <a:ext cx="1102980" cy="120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5">
            <a:hlinkClick r:id="" action="ppaction://noaction"/>
          </p:cNvPr>
          <p:cNvPicPr>
            <a:picLocks noChangeAspect="1"/>
          </p:cNvPicPr>
          <p:nvPr/>
        </p:nvPicPr>
        <p:blipFill>
          <a:blip r:embed="rId9"/>
          <a:srcRect l="63905" t="34579" r="11021" b="34933"/>
          <a:stretch>
            <a:fillRect/>
          </a:stretch>
        </p:blipFill>
        <p:spPr bwMode="auto">
          <a:xfrm>
            <a:off x="6359525" y="2066471"/>
            <a:ext cx="776724" cy="116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rcRect l="36540" t="32816" r="35947" b="34157"/>
          <a:stretch>
            <a:fillRect/>
          </a:stretch>
        </p:blipFill>
        <p:spPr bwMode="auto">
          <a:xfrm>
            <a:off x="5561273" y="3339682"/>
            <a:ext cx="852906" cy="13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rcRect t="33804" r="63092" b="33804"/>
          <a:stretch>
            <a:fillRect/>
          </a:stretch>
        </p:blipFill>
        <p:spPr bwMode="auto">
          <a:xfrm>
            <a:off x="4360581" y="3323017"/>
            <a:ext cx="1144383" cy="12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Рисунок 9">
            <a:hlinkClick r:id="" action="ppaction://noaction"/>
          </p:cNvPr>
          <p:cNvPicPr>
            <a:picLocks noChangeAspect="1"/>
          </p:cNvPicPr>
          <p:nvPr/>
        </p:nvPicPr>
        <p:blipFill>
          <a:blip r:embed="rId14"/>
          <a:srcRect l="25000" t="65631" r="51479"/>
          <a:stretch>
            <a:fillRect/>
          </a:stretch>
        </p:blipFill>
        <p:spPr bwMode="auto">
          <a:xfrm>
            <a:off x="1316621" y="2066470"/>
            <a:ext cx="728696" cy="123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Рисунок 1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rcRect l="71672" t="68243"/>
          <a:stretch>
            <a:fillRect/>
          </a:stretch>
        </p:blipFill>
        <p:spPr bwMode="auto">
          <a:xfrm>
            <a:off x="5180364" y="1456527"/>
            <a:ext cx="877747" cy="13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0">
            <a:hlinkClick r:id="" action="ppaction://noaction"/>
          </p:cNvPr>
          <p:cNvPicPr>
            <a:picLocks noChangeAspect="1"/>
          </p:cNvPicPr>
          <p:nvPr/>
        </p:nvPicPr>
        <p:blipFill>
          <a:blip r:embed="rId17"/>
          <a:srcRect l="48891" t="68948" r="27367"/>
          <a:stretch>
            <a:fillRect/>
          </a:stretch>
        </p:blipFill>
        <p:spPr bwMode="auto">
          <a:xfrm>
            <a:off x="7085666" y="910928"/>
            <a:ext cx="7048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938590" y="-24008"/>
            <a:ext cx="44995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cap="all" dirty="0">
                <a:solidFill>
                  <a:srgbClr val="00B0F0"/>
                </a:solidFill>
              </a:rPr>
              <a:t>НАРОДЫ РОССИИ</a:t>
            </a:r>
            <a:endParaRPr lang="ru-RU" sz="4400" b="1" cap="all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4944098_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784" y="219299"/>
            <a:ext cx="2226164" cy="3011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 descr="4944096_img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7956" y="145275"/>
            <a:ext cx="2485531" cy="3085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" name="Рисунок 33" descr="4944083_img0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4140" y="219299"/>
            <a:ext cx="2182103" cy="2937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" name="Рисунок 46" descr="4944079_img0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0067" y="3914285"/>
            <a:ext cx="2280881" cy="3048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6" name="Рисунок 55" descr="4944081_img0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01693" y="3840480"/>
            <a:ext cx="2132405" cy="3122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9" name="Рисунок 58" descr="4944075_img0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88229" y="3652496"/>
            <a:ext cx="2331717" cy="33107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94787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91" y="200359"/>
            <a:ext cx="8634164" cy="6278644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099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 l="35059" r="37204" b="66267"/>
          <a:stretch>
            <a:fillRect/>
          </a:stretch>
        </p:blipFill>
        <p:spPr bwMode="auto">
          <a:xfrm>
            <a:off x="2981623" y="1456529"/>
            <a:ext cx="861186" cy="13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 r="66124" b="66550"/>
          <a:stretch>
            <a:fillRect/>
          </a:stretch>
        </p:blipFill>
        <p:spPr bwMode="auto">
          <a:xfrm>
            <a:off x="3431494" y="3454671"/>
            <a:ext cx="1051641" cy="130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/>
          <a:srcRect l="64423" t="3529" b="65985"/>
          <a:stretch>
            <a:fillRect/>
          </a:stretch>
        </p:blipFill>
        <p:spPr bwMode="auto">
          <a:xfrm>
            <a:off x="3976361" y="2109799"/>
            <a:ext cx="1102980" cy="120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5">
            <a:hlinkClick r:id="" action="ppaction://noaction"/>
          </p:cNvPr>
          <p:cNvPicPr>
            <a:picLocks noChangeAspect="1"/>
          </p:cNvPicPr>
          <p:nvPr/>
        </p:nvPicPr>
        <p:blipFill>
          <a:blip r:embed="rId9"/>
          <a:srcRect l="63905" t="34579" r="11021" b="34933"/>
          <a:stretch>
            <a:fillRect/>
          </a:stretch>
        </p:blipFill>
        <p:spPr bwMode="auto">
          <a:xfrm>
            <a:off x="6359525" y="2066471"/>
            <a:ext cx="776724" cy="116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rcRect l="36540" t="32816" r="35947" b="34157"/>
          <a:stretch>
            <a:fillRect/>
          </a:stretch>
        </p:blipFill>
        <p:spPr bwMode="auto">
          <a:xfrm>
            <a:off x="5561273" y="3339682"/>
            <a:ext cx="852906" cy="13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rcRect t="33804" r="63092" b="33804"/>
          <a:stretch>
            <a:fillRect/>
          </a:stretch>
        </p:blipFill>
        <p:spPr bwMode="auto">
          <a:xfrm>
            <a:off x="4360581" y="3323017"/>
            <a:ext cx="1144383" cy="12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Рисунок 9">
            <a:hlinkClick r:id="" action="ppaction://noaction"/>
          </p:cNvPr>
          <p:cNvPicPr>
            <a:picLocks noChangeAspect="1"/>
          </p:cNvPicPr>
          <p:nvPr/>
        </p:nvPicPr>
        <p:blipFill>
          <a:blip r:embed="rId14"/>
          <a:srcRect l="25000" t="65631" r="51479"/>
          <a:stretch>
            <a:fillRect/>
          </a:stretch>
        </p:blipFill>
        <p:spPr bwMode="auto">
          <a:xfrm>
            <a:off x="1316621" y="2066470"/>
            <a:ext cx="728696" cy="123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Рисунок 1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rcRect l="71672" t="68243"/>
          <a:stretch>
            <a:fillRect/>
          </a:stretch>
        </p:blipFill>
        <p:spPr bwMode="auto">
          <a:xfrm>
            <a:off x="5180364" y="1456527"/>
            <a:ext cx="877747" cy="13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0">
            <a:hlinkClick r:id="" action="ppaction://noaction"/>
          </p:cNvPr>
          <p:cNvPicPr>
            <a:picLocks noChangeAspect="1"/>
          </p:cNvPicPr>
          <p:nvPr/>
        </p:nvPicPr>
        <p:blipFill>
          <a:blip r:embed="rId17"/>
          <a:srcRect l="48891" t="68948" r="27367"/>
          <a:stretch>
            <a:fillRect/>
          </a:stretch>
        </p:blipFill>
        <p:spPr bwMode="auto">
          <a:xfrm>
            <a:off x="7085666" y="910928"/>
            <a:ext cx="7048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938590" y="-24008"/>
            <a:ext cx="44995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cap="all" dirty="0">
                <a:solidFill>
                  <a:srgbClr val="00B0F0"/>
                </a:solidFill>
              </a:rPr>
              <a:t>НАРОДЫ РОССИИ</a:t>
            </a:r>
            <a:endParaRPr lang="ru-RU" sz="4400" b="1" cap="all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139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944077_img0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351" y="1745078"/>
            <a:ext cx="2983712" cy="42711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26" y="383299"/>
            <a:ext cx="8227636" cy="847295"/>
          </a:xfrm>
        </p:spPr>
        <p:txBody>
          <a:bodyPr>
            <a:normAutofit/>
          </a:bodyPr>
          <a:lstStyle/>
          <a:p>
            <a:r>
              <a:rPr lang="ru-RU" sz="4000" b="1" dirty="0"/>
              <a:t>Здесь живут</a:t>
            </a:r>
            <a:endParaRPr lang="ru-RU" sz="4000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340536" y="1208238"/>
            <a:ext cx="3204627" cy="5149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r>
              <a:rPr lang="ru-RU" sz="44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Башкиры</a:t>
            </a: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7543426" y="3114980"/>
            <a:ext cx="1341472" cy="514930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96145" y="312073"/>
            <a:ext cx="24931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BD0D9"/>
              </a:buClr>
              <a:buSzPts val="2470"/>
            </a:pPr>
            <a:r>
              <a:rPr lang="ru-RU" sz="2800" b="1" dirty="0" smtClean="0">
                <a:solidFill>
                  <a:schemeClr val="dk1"/>
                </a:solidFill>
                <a:latin typeface="Calibri Light" pitchFamily="34" charset="0"/>
                <a:ea typeface="Constantia"/>
                <a:cs typeface="Calibri Light" pitchFamily="34" charset="0"/>
                <a:sym typeface="Constantia"/>
              </a:rPr>
              <a:t>Войлочная  юрта.</a:t>
            </a:r>
            <a:endParaRPr lang="ru-RU" sz="2800" b="1" dirty="0"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17" name="Рисунок 16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2321" y="1307617"/>
            <a:ext cx="3922521" cy="2958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188007" y="5998984"/>
            <a:ext cx="70160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Юрта(</a:t>
            </a:r>
            <a:r>
              <a:rPr lang="ru-RU" dirty="0" err="1" smtClean="0"/>
              <a:t>тирмэ</a:t>
            </a:r>
            <a:r>
              <a:rPr lang="ru-RU" dirty="0" smtClean="0"/>
              <a:t>)-переносное жилище древних башкир </a:t>
            </a:r>
            <a:br>
              <a:rPr lang="ru-RU" dirty="0" smtClean="0"/>
            </a:br>
            <a:r>
              <a:rPr lang="ru-RU" dirty="0" smtClean="0"/>
              <a:t>Юрта очень удобное и практичное жильё, быстро собирается и также быстро разбирается. Зимой в ней в тепло, а летом прохладно. </a:t>
            </a:r>
            <a:endParaRPr lang="ru-RU" dirty="0"/>
          </a:p>
        </p:txBody>
      </p:sp>
      <p:pic>
        <p:nvPicPr>
          <p:cNvPr id="18" name="Рисунок 17" descr="Рисунок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793" y="3542884"/>
            <a:ext cx="3172670" cy="2536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469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6707326" y="5399497"/>
            <a:ext cx="1565050" cy="529944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>
                  <a:lumMod val="65000"/>
                  <a:lumOff val="35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76964" y="159985"/>
            <a:ext cx="4814363" cy="664917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rmAutofit fontScale="90000" lnSpcReduction="10000"/>
          </a:bodyPr>
          <a:lstStyle/>
          <a:p>
            <a:pPr>
              <a:defRPr/>
            </a:pPr>
            <a:r>
              <a:rPr lang="ru-RU" sz="4400" b="1" spc="-105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Здесь живут</a:t>
            </a:r>
          </a:p>
        </p:txBody>
      </p:sp>
      <p:pic>
        <p:nvPicPr>
          <p:cNvPr id="10" name="Содержимое 9" descr="4944083_img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209" y="1427966"/>
            <a:ext cx="2860120" cy="4324155"/>
          </a:xfrm>
        </p:spPr>
      </p:pic>
      <p:sp>
        <p:nvSpPr>
          <p:cNvPr id="13" name="Заголовок 2"/>
          <p:cNvSpPr txBox="1">
            <a:spLocks noGrp="1"/>
          </p:cNvSpPr>
          <p:nvPr>
            <p:ph type="title"/>
          </p:nvPr>
        </p:nvSpPr>
        <p:spPr>
          <a:xfrm>
            <a:off x="299101" y="6290657"/>
            <a:ext cx="6571716" cy="1096664"/>
          </a:xfrm>
          <a:prstGeom prst="rect">
            <a:avLst/>
          </a:prstGeom>
          <a:solidFill>
            <a:schemeClr val="bg1"/>
          </a:solidFill>
          <a:ln w="6350" cap="rnd">
            <a:noFill/>
          </a:ln>
        </p:spPr>
        <p:txBody>
          <a:bodyPr lIns="95646" tIns="47823" rIns="95646" bIns="47823" anchor="b">
            <a:normAutofit fontScale="90000"/>
          </a:bodyPr>
          <a:lstStyle/>
          <a:p>
            <a:pPr>
              <a:defRPr/>
            </a:pP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latin typeface="+mn-lt"/>
                <a:cs typeface="Times New Roman" pitchFamily="18" charset="0"/>
              </a:rPr>
              <a:t>Традиционным жилищем татар была срубная изба, отгороженная от улицы забором. Внешний фасад украшался многоцветной росписью,  в качестве летнего жилища бытовала юрта.</a:t>
            </a:r>
          </a:p>
          <a:p>
            <a:pPr>
              <a:defRPr/>
            </a:pP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7580121" y="273465"/>
            <a:ext cx="1666429" cy="1076770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Autofit/>
          </a:bodyPr>
          <a:lstStyle/>
          <a:p>
            <a:pPr algn="ctr">
              <a:defRPr/>
            </a:pPr>
            <a:r>
              <a:rPr lang="ru-RU" sz="28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Срубная изба</a:t>
            </a:r>
            <a:endParaRPr lang="ru-RU" sz="28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885" y="145278"/>
            <a:ext cx="3665327" cy="2563739"/>
          </a:xfrm>
          <a:prstGeom prst="rect">
            <a:avLst/>
          </a:prstGeom>
        </p:spPr>
      </p:pic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1000" y="1897165"/>
            <a:ext cx="2728288" cy="1709159"/>
          </a:xfrm>
          <a:prstGeom prst="rect">
            <a:avLst/>
          </a:prstGeom>
        </p:spPr>
      </p:pic>
      <p:pic>
        <p:nvPicPr>
          <p:cNvPr id="16" name="Picture 4" descr="http://pics.livejournal.com/tatarkam/pic/0000dws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8947" y="3449283"/>
            <a:ext cx="3093290" cy="2165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Заголовок 2"/>
          <p:cNvSpPr txBox="1">
            <a:spLocks/>
          </p:cNvSpPr>
          <p:nvPr/>
        </p:nvSpPr>
        <p:spPr>
          <a:xfrm>
            <a:off x="7163775" y="4157567"/>
            <a:ext cx="1341472" cy="514930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Autofit/>
          </a:bodyPr>
          <a:lstStyle/>
          <a:p>
            <a:pPr>
              <a:defRPr/>
            </a:pPr>
            <a:r>
              <a:rPr lang="ru-RU" sz="2800" b="1" spc="-105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Юрта</a:t>
            </a:r>
          </a:p>
        </p:txBody>
      </p:sp>
      <p:pic>
        <p:nvPicPr>
          <p:cNvPr id="18" name="Рисунок 17" descr="1633336280_17-p-tatarskaya-yurta-foto-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00760" y="4658171"/>
            <a:ext cx="2472165" cy="1648625"/>
          </a:xfrm>
          <a:prstGeom prst="rect">
            <a:avLst/>
          </a:prstGeom>
        </p:spPr>
      </p:pic>
      <p:sp>
        <p:nvSpPr>
          <p:cNvPr id="19" name="Заголовок 2"/>
          <p:cNvSpPr txBox="1">
            <a:spLocks/>
          </p:cNvSpPr>
          <p:nvPr/>
        </p:nvSpPr>
        <p:spPr>
          <a:xfrm>
            <a:off x="631093" y="815131"/>
            <a:ext cx="3204627" cy="514930"/>
          </a:xfrm>
          <a:prstGeom prst="rect">
            <a:avLst/>
          </a:prstGeom>
          <a:solidFill>
            <a:srgbClr val="7030A0"/>
          </a:solidFill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r>
              <a:rPr lang="ru-RU" sz="44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Татары</a:t>
            </a: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932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6965" y="159985"/>
            <a:ext cx="8585359" cy="514951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/>
              <a:t>Здесь живут</a:t>
            </a: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631093" y="815131"/>
            <a:ext cx="3204627" cy="514930"/>
          </a:xfrm>
          <a:prstGeom prst="rect">
            <a:avLst/>
          </a:prstGeom>
          <a:solidFill>
            <a:srgbClr val="00B0F0"/>
          </a:solidFill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r>
              <a:rPr lang="ru-RU" sz="4400" b="1" spc="-105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Чукчи</a:t>
            </a:r>
          </a:p>
        </p:txBody>
      </p:sp>
      <p:sp>
        <p:nvSpPr>
          <p:cNvPr id="8200" name="Прямоугольник 1"/>
          <p:cNvSpPr>
            <a:spLocks noChangeArrowheads="1"/>
          </p:cNvSpPr>
          <p:nvPr/>
        </p:nvSpPr>
        <p:spPr bwMode="auto">
          <a:xfrm>
            <a:off x="562023" y="6038848"/>
            <a:ext cx="5675546" cy="92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46" tIns="47823" rIns="95646" bIns="47823">
            <a:spAutoFit/>
          </a:bodyPr>
          <a:lstStyle/>
          <a:p>
            <a:pPr eaLnBrk="1" hangingPunct="1"/>
            <a:r>
              <a:rPr lang="ru-RU" altLang="ru-RU" dirty="0" smtClean="0"/>
              <a:t>ЧУМ, </a:t>
            </a:r>
            <a:r>
              <a:rPr lang="ru-RU" altLang="ru-RU" dirty="0"/>
              <a:t>переносное жилище  оленеводов - народов Севера России. Конический остов из шестов покрывался оленьими шкурами.</a:t>
            </a:r>
          </a:p>
        </p:txBody>
      </p:sp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25" y="2112960"/>
            <a:ext cx="5711480" cy="3827972"/>
          </a:xfrm>
          <a:prstGeom prst="rect">
            <a:avLst/>
          </a:prstGeom>
        </p:spPr>
      </p:pic>
      <p:sp>
        <p:nvSpPr>
          <p:cNvPr id="16" name="Заголовок 2"/>
          <p:cNvSpPr txBox="1">
            <a:spLocks/>
          </p:cNvSpPr>
          <p:nvPr/>
        </p:nvSpPr>
        <p:spPr>
          <a:xfrm>
            <a:off x="855106" y="1676498"/>
            <a:ext cx="1192419" cy="514930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Autofit/>
          </a:bodyPr>
          <a:lstStyle/>
          <a:p>
            <a:pPr>
              <a:defRPr/>
            </a:pPr>
            <a:r>
              <a:rPr lang="ru-RU" sz="2800" b="1" spc="-105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Чум</a:t>
            </a:r>
          </a:p>
        </p:txBody>
      </p:sp>
      <p:pic>
        <p:nvPicPr>
          <p:cNvPr id="11" name="Рисунок 10" descr="4944098_img0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261" y="1152958"/>
            <a:ext cx="3191743" cy="4635311"/>
          </a:xfrm>
          <a:prstGeom prst="rect">
            <a:avLst/>
          </a:prstGeom>
        </p:spPr>
      </p:pic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417" y="1581989"/>
            <a:ext cx="3035988" cy="201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56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>
        <p15:prstTrans prst="crush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734" y="306386"/>
            <a:ext cx="8227636" cy="804566"/>
          </a:xfrm>
        </p:spPr>
        <p:txBody>
          <a:bodyPr>
            <a:normAutofit/>
          </a:bodyPr>
          <a:lstStyle/>
          <a:p>
            <a:r>
              <a:rPr lang="ru-RU" sz="4000" b="1" dirty="0"/>
              <a:t>Здесь живут</a:t>
            </a:r>
            <a:endParaRPr lang="ru-RU" sz="4000" dirty="0"/>
          </a:p>
        </p:txBody>
      </p:sp>
      <p:pic>
        <p:nvPicPr>
          <p:cNvPr id="5" name="Содержимое 4" descr="4944079_img0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2348" y="1599919"/>
            <a:ext cx="2852177" cy="4185584"/>
          </a:xfrm>
        </p:spPr>
      </p:pic>
      <p:sp>
        <p:nvSpPr>
          <p:cNvPr id="6" name="Прямоугольник 5"/>
          <p:cNvSpPr/>
          <p:nvPr/>
        </p:nvSpPr>
        <p:spPr>
          <a:xfrm>
            <a:off x="359071" y="5803911"/>
            <a:ext cx="66741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dirty="0" smtClean="0"/>
              <a:t>Жилище кавказских горцев, которое часто строят прямо на скалах. Чтобы защитить такой дом от ветра, для постройки выбирают подветренную сторону горного склона. Саклю делают из камня или глины. Крыша у неё плоская. </a:t>
            </a:r>
            <a:endParaRPr lang="ru-RU" altLang="ru-RU" dirty="0"/>
          </a:p>
        </p:txBody>
      </p:sp>
      <p:pic>
        <p:nvPicPr>
          <p:cNvPr id="7" name="Рисунок 6" descr="Рисунок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340" y="452928"/>
            <a:ext cx="4096305" cy="3085191"/>
          </a:xfrm>
          <a:prstGeom prst="rect">
            <a:avLst/>
          </a:prstGeom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622548" y="1071505"/>
            <a:ext cx="3204627" cy="51493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r>
              <a:rPr lang="ru-RU" sz="44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Чеченцы</a:t>
            </a: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jaAAAgHKX-A-19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3388" y="3255947"/>
            <a:ext cx="3474984" cy="2609858"/>
          </a:xfrm>
          <a:prstGeom prst="rect">
            <a:avLst/>
          </a:prstGeom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8061083" y="341832"/>
            <a:ext cx="1341472" cy="514930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rmAutofit fontScale="75000" lnSpcReduction="20000"/>
          </a:bodyPr>
          <a:lstStyle/>
          <a:p>
            <a:pPr>
              <a:defRPr/>
            </a:pPr>
            <a:r>
              <a:rPr lang="ru-RU" sz="44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Сакля</a:t>
            </a:r>
            <a:endParaRPr lang="ru-RU" sz="44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60857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6965" y="159985"/>
            <a:ext cx="4814360" cy="664937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/>
              <a:t>Здесь живут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395849" y="1056422"/>
            <a:ext cx="4097158" cy="753075"/>
          </a:xfrm>
          <a:prstGeom prst="rect">
            <a:avLst/>
          </a:prstGeom>
          <a:solidFill>
            <a:schemeClr val="accent6"/>
          </a:solidFill>
          <a:ln w="6350" cap="rnd">
            <a:noFill/>
          </a:ln>
        </p:spPr>
        <p:txBody>
          <a:bodyPr lIns="95646" tIns="47823" rIns="95646" bIns="47823" anchor="b">
            <a:normAutofit fontScale="60000" lnSpcReduction="20000"/>
          </a:bodyPr>
          <a:lstStyle/>
          <a:p>
            <a:pPr>
              <a:defRPr/>
            </a:pPr>
            <a:r>
              <a:rPr lang="ru-RU" sz="4400" b="1" spc="-105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Жители русских сел и деревень</a:t>
            </a:r>
          </a:p>
        </p:txBody>
      </p:sp>
      <p:sp>
        <p:nvSpPr>
          <p:cNvPr id="12296" name="Прямоугольник 1"/>
          <p:cNvSpPr>
            <a:spLocks noChangeArrowheads="1"/>
          </p:cNvSpPr>
          <p:nvPr/>
        </p:nvSpPr>
        <p:spPr bwMode="auto">
          <a:xfrm>
            <a:off x="261668" y="6109417"/>
            <a:ext cx="6296593" cy="65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46" tIns="47823" rIns="95646" bIns="47823">
            <a:spAutoFit/>
          </a:bodyPr>
          <a:lstStyle/>
          <a:p>
            <a:pPr eaLnBrk="1" hangingPunct="1"/>
            <a:r>
              <a:rPr lang="ru-RU" altLang="ru-RU" dirty="0"/>
              <a:t>Это традиционное русское жилище из </a:t>
            </a:r>
            <a:r>
              <a:rPr lang="ru-RU" altLang="ru-RU" dirty="0" err="1"/>
              <a:t>дерева-сруб</a:t>
            </a:r>
            <a:r>
              <a:rPr lang="ru-RU" altLang="ru-RU" dirty="0"/>
              <a:t>, </a:t>
            </a:r>
          </a:p>
          <a:p>
            <a:pPr eaLnBrk="1" hangingPunct="1"/>
            <a:r>
              <a:rPr lang="ru-RU" altLang="ru-RU" dirty="0"/>
              <a:t>отапливаемый зимой.</a:t>
            </a:r>
          </a:p>
        </p:txBody>
      </p:sp>
      <p:pic>
        <p:nvPicPr>
          <p:cNvPr id="12" name="Рисунок 11" descr="4944075_img0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54" y="2025353"/>
            <a:ext cx="2848784" cy="4044927"/>
          </a:xfrm>
          <a:prstGeom prst="rect">
            <a:avLst/>
          </a:prstGeom>
        </p:spPr>
      </p:pic>
      <p:pic>
        <p:nvPicPr>
          <p:cNvPr id="11" name="Содержимое 10" descr="Рисунок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51251" y="1628985"/>
            <a:ext cx="4286283" cy="3216483"/>
          </a:xfr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7154068" y="478565"/>
            <a:ext cx="1494276" cy="1118319"/>
          </a:xfrm>
          <a:prstGeom prst="rect">
            <a:avLst/>
          </a:prstGeom>
          <a:ln w="6350" cap="rnd">
            <a:noFill/>
          </a:ln>
        </p:spPr>
        <p:txBody>
          <a:bodyPr lIns="95646" tIns="47823" rIns="95646" bIns="47823" anchor="b">
            <a:noAutofit/>
          </a:bodyPr>
          <a:lstStyle/>
          <a:p>
            <a:pPr algn="ctr">
              <a:defRPr/>
            </a:pPr>
            <a:r>
              <a:rPr lang="ru-RU" sz="2800" b="1" spc="-105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Русская изба</a:t>
            </a:r>
            <a:endParaRPr lang="ru-RU" sz="2800" b="1" spc="-105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 descr="doma-raznyh-narodov-mira-1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364" y="4383993"/>
            <a:ext cx="3592350" cy="19398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:circle/>
      </p:transition>
    </mc:Choice>
    <mc:Fallback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1054</TotalTime>
  <Words>119</Words>
  <Application>Microsoft Office PowerPoint</Application>
  <PresentationFormat>Произвольный</PresentationFormat>
  <Paragraphs>30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Constantia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Здесь живут</vt:lpstr>
      <vt:lpstr>       Традиционным жилищем татар была срубная изба, отгороженная от улицы забором. Внешний фасад украшался многоцветной росписью,  в качестве летнего жилища бытовала юрта. </vt:lpstr>
      <vt:lpstr>Здесь живут</vt:lpstr>
      <vt:lpstr>Здесь живут</vt:lpstr>
      <vt:lpstr>Здесь живут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Пользователь</cp:lastModifiedBy>
  <cp:revision>113</cp:revision>
  <dcterms:created xsi:type="dcterms:W3CDTF">2021-01-16T12:44:08Z</dcterms:created>
  <dcterms:modified xsi:type="dcterms:W3CDTF">2025-03-31T06:12:45Z</dcterms:modified>
</cp:coreProperties>
</file>